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DM Sans" pitchFamily="2" charset="77"/>
      <p:regular r:id="rId28"/>
      <p:bold r:id="rId29"/>
      <p:italic r:id="rId30"/>
      <p:boldItalic r:id="rId31"/>
    </p:embeddedFont>
    <p:embeddedFont>
      <p:font typeface="DM Sans Bold" pitchFamily="2" charset="77"/>
      <p:regular r:id="rId32"/>
      <p:bold r:id="rId33"/>
    </p:embeddedFont>
    <p:embeddedFont>
      <p:font typeface="Montserrat Classic Bold" pitchFamily="2" charset="77"/>
      <p:regular r:id="rId34"/>
      <p:bold r:id="rId35"/>
    </p:embeddedFont>
    <p:embeddedFont>
      <p:font typeface="Oswald Bold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558" autoAdjust="0"/>
  </p:normalViewPr>
  <p:slideViewPr>
    <p:cSldViewPr>
      <p:cViewPr varScale="1">
        <p:scale>
          <a:sx n="78" d="100"/>
          <a:sy n="78" d="100"/>
        </p:scale>
        <p:origin x="26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12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3.sv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5.sv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svg"/><Relationship Id="rId7" Type="http://schemas.openxmlformats.org/officeDocument/2006/relationships/image" Target="../media/image10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3.svg"/><Relationship Id="rId5" Type="http://schemas.openxmlformats.org/officeDocument/2006/relationships/image" Target="../media/image9.sv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svg"/><Relationship Id="rId7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719596" y="3202251"/>
            <a:ext cx="12848809" cy="4208864"/>
            <a:chOff x="0" y="0"/>
            <a:chExt cx="2481314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81314" cy="812800"/>
            </a:xfrm>
            <a:custGeom>
              <a:avLst/>
              <a:gdLst/>
              <a:ahLst/>
              <a:cxnLst/>
              <a:rect l="l" t="t" r="r" b="b"/>
              <a:pathLst>
                <a:path w="2481314" h="812800">
                  <a:moveTo>
                    <a:pt x="0" y="0"/>
                  </a:moveTo>
                  <a:lnTo>
                    <a:pt x="2481314" y="0"/>
                  </a:lnTo>
                  <a:lnTo>
                    <a:pt x="248131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481314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036951" y="3622078"/>
            <a:ext cx="12214099" cy="2766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684"/>
              </a:lnSpc>
            </a:pPr>
            <a:r>
              <a:rPr lang="en-US" sz="16437" spc="1610">
                <a:solidFill>
                  <a:srgbClr val="231F20"/>
                </a:solidFill>
                <a:latin typeface="Oswald Bold"/>
              </a:rPr>
              <a:t>TIMBRAL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19596" y="7817507"/>
            <a:ext cx="12848809" cy="441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spc="140">
                <a:solidFill>
                  <a:srgbClr val="231F20"/>
                </a:solidFill>
                <a:latin typeface="Montserrat Classic Bold"/>
              </a:rPr>
              <a:t>IA APLICADA AL DISEÑO SONORO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63161" y="3684215"/>
            <a:ext cx="1961678" cy="1961678"/>
          </a:xfrm>
          <a:custGeom>
            <a:avLst/>
            <a:gdLst/>
            <a:ahLst/>
            <a:cxnLst/>
            <a:rect l="l" t="t" r="r" b="b"/>
            <a:pathLst>
              <a:path w="1961678" h="1961678">
                <a:moveTo>
                  <a:pt x="0" y="0"/>
                </a:moveTo>
                <a:lnTo>
                  <a:pt x="1961678" y="0"/>
                </a:lnTo>
                <a:lnTo>
                  <a:pt x="1961678" y="1961678"/>
                </a:lnTo>
                <a:lnTo>
                  <a:pt x="0" y="1961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7388035" y="6052615"/>
            <a:ext cx="1284419" cy="2559788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Freeform 6"/>
          <p:cNvSpPr/>
          <p:nvPr/>
        </p:nvSpPr>
        <p:spPr>
          <a:xfrm>
            <a:off x="3563285" y="1163592"/>
            <a:ext cx="11161430" cy="7959815"/>
          </a:xfrm>
          <a:custGeom>
            <a:avLst/>
            <a:gdLst/>
            <a:ahLst/>
            <a:cxnLst/>
            <a:rect l="l" t="t" r="r" b="b"/>
            <a:pathLst>
              <a:path w="11161430" h="7959815">
                <a:moveTo>
                  <a:pt x="0" y="0"/>
                </a:moveTo>
                <a:lnTo>
                  <a:pt x="11161430" y="0"/>
                </a:lnTo>
                <a:lnTo>
                  <a:pt x="11161430" y="7959816"/>
                </a:lnTo>
                <a:lnTo>
                  <a:pt x="0" y="7959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6487802" y="4665054"/>
            <a:ext cx="1675359" cy="1216254"/>
          </a:xfrm>
          <a:prstGeom prst="line">
            <a:avLst/>
          </a:prstGeom>
          <a:ln w="95250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TextBox 8"/>
          <p:cNvSpPr txBox="1"/>
          <p:nvPr/>
        </p:nvSpPr>
        <p:spPr>
          <a:xfrm>
            <a:off x="605597" y="8611595"/>
            <a:ext cx="17416953" cy="133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77"/>
              </a:lnSpc>
            </a:pPr>
            <a:r>
              <a:rPr lang="en-US" sz="7882" spc="772">
                <a:solidFill>
                  <a:srgbClr val="231F20"/>
                </a:solidFill>
                <a:latin typeface="Oswald Bold"/>
              </a:rPr>
              <a:t>INTERPOLACIÓN LINEAL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48301" y="2431079"/>
            <a:ext cx="14228900" cy="5897409"/>
          </a:xfrm>
          <a:custGeom>
            <a:avLst/>
            <a:gdLst/>
            <a:ahLst/>
            <a:cxnLst/>
            <a:rect l="l" t="t" r="r" b="b"/>
            <a:pathLst>
              <a:path w="14228900" h="5897409">
                <a:moveTo>
                  <a:pt x="0" y="0"/>
                </a:moveTo>
                <a:lnTo>
                  <a:pt x="14228900" y="0"/>
                </a:lnTo>
                <a:lnTo>
                  <a:pt x="14228900" y="5897408"/>
                </a:lnTo>
                <a:lnTo>
                  <a:pt x="0" y="58974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2520" r="-25573" b="-3790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52286" y="2659242"/>
            <a:ext cx="12183429" cy="5255597"/>
          </a:xfrm>
          <a:custGeom>
            <a:avLst/>
            <a:gdLst/>
            <a:ahLst/>
            <a:cxnLst/>
            <a:rect l="l" t="t" r="r" b="b"/>
            <a:pathLst>
              <a:path w="12183429" h="5255597">
                <a:moveTo>
                  <a:pt x="0" y="0"/>
                </a:moveTo>
                <a:lnTo>
                  <a:pt x="12183428" y="0"/>
                </a:lnTo>
                <a:lnTo>
                  <a:pt x="12183428" y="5255597"/>
                </a:lnTo>
                <a:lnTo>
                  <a:pt x="0" y="5255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63161" y="3684215"/>
            <a:ext cx="1961678" cy="1961678"/>
          </a:xfrm>
          <a:custGeom>
            <a:avLst/>
            <a:gdLst/>
            <a:ahLst/>
            <a:cxnLst/>
            <a:rect l="l" t="t" r="r" b="b"/>
            <a:pathLst>
              <a:path w="1961678" h="1961678">
                <a:moveTo>
                  <a:pt x="0" y="0"/>
                </a:moveTo>
                <a:lnTo>
                  <a:pt x="1961678" y="0"/>
                </a:lnTo>
                <a:lnTo>
                  <a:pt x="1961678" y="1961678"/>
                </a:lnTo>
                <a:lnTo>
                  <a:pt x="0" y="19616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 flipV="1">
            <a:off x="9037149" y="5645893"/>
            <a:ext cx="106851" cy="2906217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8" name="Freeform 8"/>
          <p:cNvSpPr/>
          <p:nvPr/>
        </p:nvSpPr>
        <p:spPr>
          <a:xfrm>
            <a:off x="16958865" y="4099554"/>
            <a:ext cx="1364927" cy="1187487"/>
          </a:xfrm>
          <a:custGeom>
            <a:avLst/>
            <a:gdLst/>
            <a:ahLst/>
            <a:cxnLst/>
            <a:rect l="l" t="t" r="r" b="b"/>
            <a:pathLst>
              <a:path w="1364927" h="1187487">
                <a:moveTo>
                  <a:pt x="0" y="0"/>
                </a:moveTo>
                <a:lnTo>
                  <a:pt x="1364928" y="0"/>
                </a:lnTo>
                <a:lnTo>
                  <a:pt x="1364928" y="1187487"/>
                </a:lnTo>
                <a:lnTo>
                  <a:pt x="0" y="1187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15892065" y="4693297"/>
            <a:ext cx="1066800" cy="3971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0" name="Freeform 10"/>
          <p:cNvSpPr/>
          <p:nvPr/>
        </p:nvSpPr>
        <p:spPr>
          <a:xfrm>
            <a:off x="200901" y="3218569"/>
            <a:ext cx="1314000" cy="1143180"/>
          </a:xfrm>
          <a:custGeom>
            <a:avLst/>
            <a:gdLst/>
            <a:ahLst/>
            <a:cxnLst/>
            <a:rect l="l" t="t" r="r" b="b"/>
            <a:pathLst>
              <a:path w="1314000" h="1143180">
                <a:moveTo>
                  <a:pt x="0" y="0"/>
                </a:moveTo>
                <a:lnTo>
                  <a:pt x="1314000" y="0"/>
                </a:lnTo>
                <a:lnTo>
                  <a:pt x="1314000" y="1143180"/>
                </a:lnTo>
                <a:lnTo>
                  <a:pt x="0" y="1143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1514901" y="3790159"/>
            <a:ext cx="909264" cy="77569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Freeform 12"/>
          <p:cNvSpPr/>
          <p:nvPr/>
        </p:nvSpPr>
        <p:spPr>
          <a:xfrm>
            <a:off x="2424165" y="2591954"/>
            <a:ext cx="3145972" cy="2551546"/>
          </a:xfrm>
          <a:custGeom>
            <a:avLst/>
            <a:gdLst/>
            <a:ahLst/>
            <a:cxnLst/>
            <a:rect l="l" t="t" r="r" b="b"/>
            <a:pathLst>
              <a:path w="3145972" h="2551546">
                <a:moveTo>
                  <a:pt x="0" y="0"/>
                </a:moveTo>
                <a:lnTo>
                  <a:pt x="3145971" y="0"/>
                </a:lnTo>
                <a:lnTo>
                  <a:pt x="3145971" y="2551546"/>
                </a:lnTo>
                <a:lnTo>
                  <a:pt x="0" y="2551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424165" y="5143500"/>
            <a:ext cx="3198856" cy="2594437"/>
          </a:xfrm>
          <a:custGeom>
            <a:avLst/>
            <a:gdLst/>
            <a:ahLst/>
            <a:cxnLst/>
            <a:rect l="l" t="t" r="r" b="b"/>
            <a:pathLst>
              <a:path w="3198856" h="2594437">
                <a:moveTo>
                  <a:pt x="0" y="0"/>
                </a:moveTo>
                <a:lnTo>
                  <a:pt x="3198855" y="0"/>
                </a:lnTo>
                <a:lnTo>
                  <a:pt x="3198855" y="2594437"/>
                </a:lnTo>
                <a:lnTo>
                  <a:pt x="0" y="259443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-6247001" y="4418064"/>
            <a:ext cx="14551402" cy="131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9"/>
              </a:lnSpc>
            </a:pPr>
            <a:r>
              <a:rPr lang="en-US" sz="7782" spc="762">
                <a:solidFill>
                  <a:srgbClr val="231F20"/>
                </a:solidFill>
                <a:latin typeface="Oswald Bold"/>
              </a:rPr>
              <a:t>2.</a:t>
            </a:r>
          </a:p>
        </p:txBody>
      </p:sp>
      <p:sp>
        <p:nvSpPr>
          <p:cNvPr id="15" name="Freeform 15"/>
          <p:cNvSpPr/>
          <p:nvPr/>
        </p:nvSpPr>
        <p:spPr>
          <a:xfrm>
            <a:off x="200901" y="6189329"/>
            <a:ext cx="1314000" cy="1143180"/>
          </a:xfrm>
          <a:custGeom>
            <a:avLst/>
            <a:gdLst/>
            <a:ahLst/>
            <a:cxnLst/>
            <a:rect l="l" t="t" r="r" b="b"/>
            <a:pathLst>
              <a:path w="1314000" h="1143180">
                <a:moveTo>
                  <a:pt x="0" y="0"/>
                </a:moveTo>
                <a:lnTo>
                  <a:pt x="1314000" y="0"/>
                </a:lnTo>
                <a:lnTo>
                  <a:pt x="1314000" y="1143180"/>
                </a:lnTo>
                <a:lnTo>
                  <a:pt x="0" y="1143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AutoShape 16"/>
          <p:cNvSpPr/>
          <p:nvPr/>
        </p:nvSpPr>
        <p:spPr>
          <a:xfrm flipV="1">
            <a:off x="1514901" y="6760919"/>
            <a:ext cx="1066800" cy="0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AutoShape 17"/>
          <p:cNvSpPr/>
          <p:nvPr/>
        </p:nvSpPr>
        <p:spPr>
          <a:xfrm>
            <a:off x="5780557" y="4026798"/>
            <a:ext cx="2249688" cy="405146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8" name="AutoShape 18"/>
          <p:cNvSpPr/>
          <p:nvPr/>
        </p:nvSpPr>
        <p:spPr>
          <a:xfrm flipV="1">
            <a:off x="5769583" y="4665054"/>
            <a:ext cx="2393578" cy="2201378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Freeform 19"/>
          <p:cNvSpPr/>
          <p:nvPr/>
        </p:nvSpPr>
        <p:spPr>
          <a:xfrm>
            <a:off x="12797175" y="3253813"/>
            <a:ext cx="3480026" cy="2822481"/>
          </a:xfrm>
          <a:custGeom>
            <a:avLst/>
            <a:gdLst/>
            <a:ahLst/>
            <a:cxnLst/>
            <a:rect l="l" t="t" r="r" b="b"/>
            <a:pathLst>
              <a:path w="3480026" h="2822481">
                <a:moveTo>
                  <a:pt x="0" y="0"/>
                </a:moveTo>
                <a:lnTo>
                  <a:pt x="3480026" y="0"/>
                </a:lnTo>
                <a:lnTo>
                  <a:pt x="3480026" y="2822481"/>
                </a:lnTo>
                <a:lnTo>
                  <a:pt x="0" y="28224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221828" y="166928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MODELO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61448" y="8418760"/>
            <a:ext cx="14551402" cy="131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9"/>
              </a:lnSpc>
            </a:pPr>
            <a:r>
              <a:rPr lang="en-US" sz="7782" spc="762">
                <a:solidFill>
                  <a:srgbClr val="231F20"/>
                </a:solidFill>
                <a:latin typeface="Oswald Bold"/>
              </a:rPr>
              <a:t>Interpolación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-6388241" y="1119296"/>
            <a:ext cx="14551402" cy="131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9"/>
              </a:lnSpc>
            </a:pPr>
            <a:r>
              <a:rPr lang="en-US" sz="7782" spc="762">
                <a:solidFill>
                  <a:srgbClr val="231F20"/>
                </a:solidFill>
                <a:latin typeface="Oswald Bold"/>
              </a:rPr>
              <a:t>1.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-2153469" y="8421035"/>
            <a:ext cx="14551402" cy="131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39"/>
              </a:lnSpc>
            </a:pPr>
            <a:r>
              <a:rPr lang="en-US" sz="7782" spc="762">
                <a:solidFill>
                  <a:srgbClr val="231F20"/>
                </a:solidFill>
                <a:latin typeface="Oswald Bold"/>
              </a:rPr>
              <a:t>3.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92855" y="3681788"/>
            <a:ext cx="12057353" cy="1822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Oswald Bold"/>
              </a:rPr>
              <a:t>PRODUCCIÓN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3909443"/>
            <a:chOff x="0" y="0"/>
            <a:chExt cx="368852" cy="10296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029648"/>
            </a:xfrm>
            <a:custGeom>
              <a:avLst/>
              <a:gdLst/>
              <a:ahLst/>
              <a:cxnLst/>
              <a:rect l="l" t="t" r="r" b="b"/>
              <a:pathLst>
                <a:path w="368852" h="1029648">
                  <a:moveTo>
                    <a:pt x="0" y="0"/>
                  </a:moveTo>
                  <a:lnTo>
                    <a:pt x="368852" y="0"/>
                  </a:lnTo>
                  <a:lnTo>
                    <a:pt x="368852" y="1029648"/>
                  </a:lnTo>
                  <a:lnTo>
                    <a:pt x="0" y="1029648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048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65976" y="274994"/>
            <a:ext cx="17273412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CONTROL DE VERSIONES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11137" y="3882410"/>
            <a:ext cx="3200390" cy="3200390"/>
          </a:xfrm>
          <a:custGeom>
            <a:avLst/>
            <a:gdLst/>
            <a:ahLst/>
            <a:cxnLst/>
            <a:rect l="l" t="t" r="r" b="b"/>
            <a:pathLst>
              <a:path w="3200390" h="3200390">
                <a:moveTo>
                  <a:pt x="0" y="0"/>
                </a:moveTo>
                <a:lnTo>
                  <a:pt x="3200389" y="0"/>
                </a:lnTo>
                <a:lnTo>
                  <a:pt x="3200389" y="3200389"/>
                </a:lnTo>
                <a:lnTo>
                  <a:pt x="0" y="3200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MODEL TRAINING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FLASK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2409764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RAMAS: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8068" y="3347657"/>
            <a:ext cx="5790503" cy="33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3"/>
              </a:lnSpc>
            </a:pPr>
            <a:r>
              <a:rPr lang="en-US" sz="2024" spc="198">
                <a:solidFill>
                  <a:srgbClr val="231F20"/>
                </a:solidFill>
                <a:latin typeface="DM Sans"/>
              </a:rPr>
              <a:t>PUSH, PULL, MERGE...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19320" y="7439790"/>
            <a:ext cx="10240269" cy="334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3"/>
              </a:lnSpc>
            </a:pPr>
            <a:r>
              <a:rPr lang="en-US" sz="2024" u="sng" spc="198">
                <a:solidFill>
                  <a:srgbClr val="231F20"/>
                </a:solidFill>
                <a:latin typeface="DM Sans"/>
              </a:rPr>
              <a:t>HTTPS://GITHUB.COM/MLB-ALUMNO/TIMBRAL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970819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MAIN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250954" y="5789286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87805" y="214074"/>
            <a:ext cx="7658913" cy="10072926"/>
          </a:xfrm>
          <a:custGeom>
            <a:avLst/>
            <a:gdLst/>
            <a:ahLst/>
            <a:cxnLst/>
            <a:rect l="l" t="t" r="r" b="b"/>
            <a:pathLst>
              <a:path w="7658913" h="10072926">
                <a:moveTo>
                  <a:pt x="0" y="0"/>
                </a:moveTo>
                <a:lnTo>
                  <a:pt x="7658913" y="0"/>
                </a:lnTo>
                <a:lnTo>
                  <a:pt x="7658913" y="10072926"/>
                </a:lnTo>
                <a:lnTo>
                  <a:pt x="0" y="10072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354" b="-1575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5689056" y="3887439"/>
            <a:ext cx="17273412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FFFFFF"/>
                </a:solidFill>
                <a:latin typeface="Oswald Bold"/>
              </a:rPr>
              <a:t>API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87805" y="214074"/>
            <a:ext cx="7658913" cy="10072926"/>
          </a:xfrm>
          <a:custGeom>
            <a:avLst/>
            <a:gdLst/>
            <a:ahLst/>
            <a:cxnLst/>
            <a:rect l="l" t="t" r="r" b="b"/>
            <a:pathLst>
              <a:path w="7658913" h="10072926">
                <a:moveTo>
                  <a:pt x="0" y="0"/>
                </a:moveTo>
                <a:lnTo>
                  <a:pt x="7658913" y="0"/>
                </a:lnTo>
                <a:lnTo>
                  <a:pt x="7658913" y="10072926"/>
                </a:lnTo>
                <a:lnTo>
                  <a:pt x="0" y="10072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354" b="-157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3789" y="738611"/>
            <a:ext cx="4316274" cy="670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 dirty="0">
                <a:solidFill>
                  <a:srgbClr val="FFFFFF"/>
                </a:solidFill>
                <a:latin typeface="Oswald Bold"/>
              </a:rPr>
              <a:t>@</a:t>
            </a:r>
            <a:r>
              <a:rPr lang="en-US" sz="3982" spc="390" dirty="0" err="1">
                <a:solidFill>
                  <a:srgbClr val="FFFFFF"/>
                </a:solidFill>
                <a:latin typeface="Oswald Bold"/>
              </a:rPr>
              <a:t>app.route</a:t>
            </a:r>
            <a:r>
              <a:rPr lang="en-US" sz="3982" spc="390" dirty="0">
                <a:solidFill>
                  <a:srgbClr val="FFFFFF"/>
                </a:solidFill>
                <a:latin typeface="Oswald Bold"/>
              </a:rPr>
              <a:t>('/')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56668" y="4020523"/>
            <a:ext cx="3545532" cy="136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 dirty="0">
                <a:solidFill>
                  <a:srgbClr val="FFFFFF"/>
                </a:solidFill>
                <a:latin typeface="Oswald Bold"/>
              </a:rPr>
              <a:t>@</a:t>
            </a:r>
            <a:r>
              <a:rPr lang="en-US" sz="3982" spc="390" dirty="0" err="1">
                <a:solidFill>
                  <a:srgbClr val="FFFFFF"/>
                </a:solidFill>
                <a:latin typeface="Oswald Bold"/>
              </a:rPr>
              <a:t>app.route</a:t>
            </a:r>
            <a:endParaRPr lang="en-US" sz="3982" spc="390" dirty="0">
              <a:solidFill>
                <a:srgbClr val="FFFFFF"/>
              </a:solidFill>
              <a:latin typeface="Oswald Bold"/>
            </a:endParaRP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 dirty="0">
                <a:solidFill>
                  <a:srgbClr val="FFFFFF"/>
                </a:solidFill>
                <a:latin typeface="Oswald Bold"/>
              </a:rPr>
              <a:t>('/generate')</a:t>
            </a:r>
          </a:p>
        </p:txBody>
      </p:sp>
      <p:sp>
        <p:nvSpPr>
          <p:cNvPr id="5" name="AutoShape 5"/>
          <p:cNvSpPr/>
          <p:nvPr/>
        </p:nvSpPr>
        <p:spPr>
          <a:xfrm>
            <a:off x="10419416" y="2559765"/>
            <a:ext cx="2951566" cy="217723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 flipV="1">
            <a:off x="10409632" y="5386809"/>
            <a:ext cx="3104891" cy="2842819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480356" y="5504449"/>
            <a:ext cx="3442395" cy="67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>
                <a:solidFill>
                  <a:srgbClr val="FFFFFF"/>
                </a:solidFill>
                <a:latin typeface="Oswald Bold"/>
              </a:rPr>
              <a:t>POST /choose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3922750" y="5386809"/>
            <a:ext cx="2621064" cy="48645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 flipH="1" flipV="1">
            <a:off x="4176908" y="6076243"/>
            <a:ext cx="2370735" cy="407072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14190915" y="7892014"/>
            <a:ext cx="2960489" cy="136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>
                <a:solidFill>
                  <a:srgbClr val="FFFFFF"/>
                </a:solidFill>
                <a:latin typeface="Oswald Bold"/>
              </a:rPr>
              <a:t>@app.route</a:t>
            </a: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>
                <a:solidFill>
                  <a:srgbClr val="FFFFFF"/>
                </a:solidFill>
                <a:latin typeface="Oswald Bold"/>
              </a:rPr>
              <a:t>('/audios')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82439" y="6203080"/>
            <a:ext cx="5151090" cy="50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5"/>
              </a:lnSpc>
              <a:spcBef>
                <a:spcPct val="0"/>
              </a:spcBef>
            </a:pPr>
            <a:r>
              <a:rPr lang="en-US" sz="2982" spc="292">
                <a:solidFill>
                  <a:srgbClr val="FFFFFF"/>
                </a:solidFill>
                <a:latin typeface="Oswald Bold"/>
              </a:rPr>
              <a:t>interpolate_2_audios_web()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5657984" y="5386809"/>
            <a:ext cx="0" cy="87342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15619884" y="6945225"/>
            <a:ext cx="0" cy="87342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1261506" y="1872458"/>
            <a:ext cx="2915402" cy="670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 dirty="0" err="1">
                <a:solidFill>
                  <a:srgbClr val="FFFFFF"/>
                </a:solidFill>
                <a:latin typeface="Oswald Bold"/>
              </a:rPr>
              <a:t>index.html</a:t>
            </a:r>
            <a:endParaRPr lang="en-US" sz="3982" spc="390" dirty="0">
              <a:solidFill>
                <a:srgbClr val="FFFFFF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056667" y="4020523"/>
            <a:ext cx="3301305" cy="13662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 dirty="0">
                <a:solidFill>
                  <a:srgbClr val="FFFFFF"/>
                </a:solidFill>
                <a:latin typeface="Oswald Bold"/>
              </a:rPr>
              <a:t>@</a:t>
            </a:r>
            <a:r>
              <a:rPr lang="en-US" sz="3982" spc="390" dirty="0" err="1">
                <a:solidFill>
                  <a:srgbClr val="FFFFFF"/>
                </a:solidFill>
                <a:latin typeface="Oswald Bold"/>
              </a:rPr>
              <a:t>app.route</a:t>
            </a:r>
            <a:endParaRPr lang="en-US" sz="3982" spc="390" dirty="0">
              <a:solidFill>
                <a:srgbClr val="FFFFFF"/>
              </a:solidFill>
              <a:latin typeface="Oswald Bold"/>
            </a:endParaRP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 dirty="0">
                <a:solidFill>
                  <a:srgbClr val="FFFFFF"/>
                </a:solidFill>
                <a:latin typeface="Oswald Bold"/>
              </a:rPr>
              <a:t>('/generate')</a:t>
            </a:r>
          </a:p>
        </p:txBody>
      </p:sp>
      <p:sp>
        <p:nvSpPr>
          <p:cNvPr id="3" name="Freeform 3"/>
          <p:cNvSpPr/>
          <p:nvPr/>
        </p:nvSpPr>
        <p:spPr>
          <a:xfrm>
            <a:off x="5395795" y="-94655"/>
            <a:ext cx="7187828" cy="11449387"/>
          </a:xfrm>
          <a:custGeom>
            <a:avLst/>
            <a:gdLst/>
            <a:ahLst/>
            <a:cxnLst/>
            <a:rect l="l" t="t" r="r" b="b"/>
            <a:pathLst>
              <a:path w="7187828" h="11449387">
                <a:moveTo>
                  <a:pt x="0" y="0"/>
                </a:moveTo>
                <a:lnTo>
                  <a:pt x="7187828" y="0"/>
                </a:lnTo>
                <a:lnTo>
                  <a:pt x="7187828" y="11449386"/>
                </a:lnTo>
                <a:lnTo>
                  <a:pt x="0" y="11449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10419416" y="2559765"/>
            <a:ext cx="2951566" cy="2177238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952872" y="4959077"/>
            <a:ext cx="2832497" cy="67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>
                <a:solidFill>
                  <a:srgbClr val="FFFFFF"/>
                </a:solidFill>
                <a:latin typeface="Oswald Bold"/>
              </a:rPr>
              <a:t>/audios/all</a:t>
            </a:r>
          </a:p>
        </p:txBody>
      </p:sp>
      <p:sp>
        <p:nvSpPr>
          <p:cNvPr id="6" name="AutoShape 6"/>
          <p:cNvSpPr/>
          <p:nvPr/>
        </p:nvSpPr>
        <p:spPr>
          <a:xfrm flipH="1">
            <a:off x="3785369" y="5327895"/>
            <a:ext cx="275885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 flipV="1">
            <a:off x="10409632" y="6670320"/>
            <a:ext cx="2770057" cy="36081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4382843" y="8260832"/>
            <a:ext cx="2897051" cy="18775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236351" y="7892014"/>
            <a:ext cx="4146491" cy="670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 dirty="0">
                <a:solidFill>
                  <a:srgbClr val="FFFFFF"/>
                </a:solidFill>
                <a:latin typeface="Oswald Bold"/>
              </a:rPr>
              <a:t>@</a:t>
            </a:r>
            <a:r>
              <a:rPr lang="en-US" sz="3982" spc="390" dirty="0" err="1">
                <a:solidFill>
                  <a:srgbClr val="FFFFFF"/>
                </a:solidFill>
                <a:latin typeface="Oswald Bold"/>
              </a:rPr>
              <a:t>app.route</a:t>
            </a:r>
            <a:r>
              <a:rPr lang="en-US" sz="3982" spc="390" dirty="0">
                <a:solidFill>
                  <a:srgbClr val="FFFFFF"/>
                </a:solidFill>
                <a:latin typeface="Oswald Bold"/>
              </a:rPr>
              <a:t>('/')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57995" y="6108735"/>
            <a:ext cx="3301305" cy="136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>
                <a:solidFill>
                  <a:srgbClr val="FFFFFF"/>
                </a:solidFill>
                <a:latin typeface="Oswald Bold"/>
              </a:rPr>
              <a:t>@app.route</a:t>
            </a:r>
          </a:p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>
                <a:solidFill>
                  <a:srgbClr val="FFFFFF"/>
                </a:solidFill>
                <a:latin typeface="Oswald Bold"/>
              </a:rPr>
              <a:t>('/download')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85601" y="659882"/>
            <a:ext cx="3135821" cy="670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 dirty="0" err="1">
                <a:solidFill>
                  <a:srgbClr val="FFFFFF"/>
                </a:solidFill>
                <a:latin typeface="Oswald Bold"/>
              </a:rPr>
              <a:t>audios.html</a:t>
            </a:r>
            <a:endParaRPr lang="en-US" sz="3982" spc="390" dirty="0">
              <a:solidFill>
                <a:srgbClr val="FFFFFF"/>
              </a:solidFill>
              <a:latin typeface="Oswal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1301" y="3574622"/>
            <a:ext cx="4628428" cy="670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 dirty="0">
                <a:solidFill>
                  <a:srgbClr val="FFFFFF"/>
                </a:solidFill>
                <a:latin typeface="Oswald Bold"/>
              </a:rPr>
              <a:t>/audios/original2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34553" y="2190168"/>
            <a:ext cx="4565176" cy="670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  <a:spcBef>
                <a:spcPct val="0"/>
              </a:spcBef>
            </a:pPr>
            <a:r>
              <a:rPr lang="en-US" sz="3982" spc="390" dirty="0">
                <a:solidFill>
                  <a:srgbClr val="FFFFFF"/>
                </a:solidFill>
                <a:latin typeface="Oswald Bold"/>
              </a:rPr>
              <a:t>/audios/original1</a:t>
            </a:r>
          </a:p>
        </p:txBody>
      </p:sp>
      <p:sp>
        <p:nvSpPr>
          <p:cNvPr id="14" name="AutoShape 14"/>
          <p:cNvSpPr/>
          <p:nvPr/>
        </p:nvSpPr>
        <p:spPr>
          <a:xfrm flipH="1">
            <a:off x="4638229" y="3943440"/>
            <a:ext cx="190599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H="1">
            <a:off x="4878373" y="2578036"/>
            <a:ext cx="1905992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85510" y="8375060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80191" y="8375060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274468" y="8375060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4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77999" y="3278809"/>
            <a:ext cx="9992898" cy="3873214"/>
          </a:xfrm>
          <a:custGeom>
            <a:avLst/>
            <a:gdLst/>
            <a:ahLst/>
            <a:cxnLst/>
            <a:rect l="l" t="t" r="r" b="b"/>
            <a:pathLst>
              <a:path w="9992898" h="3873214">
                <a:moveTo>
                  <a:pt x="0" y="0"/>
                </a:moveTo>
                <a:lnTo>
                  <a:pt x="9992898" y="0"/>
                </a:lnTo>
                <a:lnTo>
                  <a:pt x="9992898" y="3873214"/>
                </a:lnTo>
                <a:lnTo>
                  <a:pt x="0" y="3873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23701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97068" y="4051912"/>
            <a:ext cx="3881201" cy="2183176"/>
          </a:xfrm>
          <a:custGeom>
            <a:avLst/>
            <a:gdLst/>
            <a:ahLst/>
            <a:cxnLst/>
            <a:rect l="l" t="t" r="r" b="b"/>
            <a:pathLst>
              <a:path w="3881201" h="2183176">
                <a:moveTo>
                  <a:pt x="0" y="0"/>
                </a:moveTo>
                <a:lnTo>
                  <a:pt x="3881201" y="0"/>
                </a:lnTo>
                <a:lnTo>
                  <a:pt x="3881201" y="2183176"/>
                </a:lnTo>
                <a:lnTo>
                  <a:pt x="0" y="21831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H="1" flipV="1">
            <a:off x="11370897" y="4051912"/>
            <a:ext cx="1626171" cy="10915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 flipH="1">
            <a:off x="11335270" y="5143500"/>
            <a:ext cx="1661798" cy="130741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Freeform 11"/>
          <p:cNvSpPr/>
          <p:nvPr/>
        </p:nvSpPr>
        <p:spPr>
          <a:xfrm>
            <a:off x="13888881" y="7544853"/>
            <a:ext cx="2097575" cy="2097575"/>
          </a:xfrm>
          <a:custGeom>
            <a:avLst/>
            <a:gdLst/>
            <a:ahLst/>
            <a:cxnLst/>
            <a:rect l="l" t="t" r="r" b="b"/>
            <a:pathLst>
              <a:path w="2097575" h="2097575">
                <a:moveTo>
                  <a:pt x="0" y="0"/>
                </a:moveTo>
                <a:lnTo>
                  <a:pt x="2097575" y="0"/>
                </a:lnTo>
                <a:lnTo>
                  <a:pt x="2097575" y="2097575"/>
                </a:lnTo>
                <a:lnTo>
                  <a:pt x="0" y="20975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335030" y="461633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ARQUITECTURA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14937669" y="6235088"/>
            <a:ext cx="497374" cy="13097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20125" y="3705711"/>
            <a:ext cx="15071710" cy="1822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776"/>
              </a:lnSpc>
            </a:pPr>
            <a:r>
              <a:rPr lang="en-US" sz="10707" spc="1049">
                <a:solidFill>
                  <a:srgbClr val="FFFFFF"/>
                </a:solidFill>
                <a:latin typeface="Oswald Bold"/>
              </a:rPr>
              <a:t>¡VAMOS A PROBARLO!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5095" b="4186"/>
          <a:stretch>
            <a:fillRect/>
          </a:stretch>
        </p:blipFill>
        <p:spPr>
          <a:xfrm>
            <a:off x="5608663" y="0"/>
            <a:ext cx="7070675" cy="10263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169367" y="-10264537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20102" y="3235913"/>
            <a:ext cx="12057353" cy="1048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67"/>
              </a:lnSpc>
            </a:pPr>
            <a:r>
              <a:rPr lang="en-US" sz="6208" spc="608">
                <a:solidFill>
                  <a:srgbClr val="FFFFFF"/>
                </a:solidFill>
                <a:latin typeface="Oswald Bold"/>
              </a:rPr>
              <a:t>¿QUÉ ES EL DISEÑO SONORO?</a:t>
            </a:r>
          </a:p>
        </p:txBody>
      </p:sp>
      <p:sp>
        <p:nvSpPr>
          <p:cNvPr id="4" name="Freeform 4"/>
          <p:cNvSpPr/>
          <p:nvPr/>
        </p:nvSpPr>
        <p:spPr>
          <a:xfrm>
            <a:off x="13447294" y="-3843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720102" y="5076825"/>
            <a:ext cx="8791051" cy="2778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8899" lvl="1" indent="-344449">
              <a:lnSpc>
                <a:spcPts val="4403"/>
              </a:lnSpc>
              <a:buFont typeface="Arial"/>
              <a:buChar char="•"/>
            </a:pPr>
            <a:r>
              <a:rPr lang="en-US" sz="3190" spc="312">
                <a:solidFill>
                  <a:srgbClr val="F5FFF5"/>
                </a:solidFill>
                <a:latin typeface="DM Sans"/>
              </a:rPr>
              <a:t>Arte sonoro</a:t>
            </a:r>
          </a:p>
          <a:p>
            <a:pPr marL="688899" lvl="1" indent="-344449">
              <a:lnSpc>
                <a:spcPts val="4403"/>
              </a:lnSpc>
              <a:buFont typeface="Arial"/>
              <a:buChar char="•"/>
            </a:pPr>
            <a:r>
              <a:rPr lang="en-US" sz="3190" spc="312">
                <a:solidFill>
                  <a:srgbClr val="F5FFF5"/>
                </a:solidFill>
                <a:latin typeface="DM Sans"/>
              </a:rPr>
              <a:t>Medios audiovisuales</a:t>
            </a:r>
          </a:p>
          <a:p>
            <a:pPr marL="688899" lvl="1" indent="-344449">
              <a:lnSpc>
                <a:spcPts val="4403"/>
              </a:lnSpc>
              <a:buFont typeface="Arial"/>
              <a:buChar char="•"/>
            </a:pPr>
            <a:r>
              <a:rPr lang="en-US" sz="3190" spc="312">
                <a:solidFill>
                  <a:srgbClr val="F5FFF5"/>
                </a:solidFill>
                <a:latin typeface="DM Sans"/>
              </a:rPr>
              <a:t>Necesitad de nuevas formas de crear sonidos</a:t>
            </a:r>
          </a:p>
          <a:p>
            <a:pPr marL="688899" lvl="1" indent="-344449" algn="l">
              <a:lnSpc>
                <a:spcPts val="4403"/>
              </a:lnSpc>
              <a:buFont typeface="Arial"/>
              <a:buChar char="•"/>
            </a:pPr>
            <a:r>
              <a:rPr lang="en-US" sz="3190" spc="312">
                <a:solidFill>
                  <a:srgbClr val="F5FFF5"/>
                </a:solidFill>
                <a:latin typeface="DM Sans"/>
              </a:rPr>
              <a:t>Trabajo con el timbre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4571287"/>
            <a:chOff x="0" y="0"/>
            <a:chExt cx="368852" cy="12039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203960"/>
            </a:xfrm>
            <a:custGeom>
              <a:avLst/>
              <a:gdLst/>
              <a:ahLst/>
              <a:cxnLst/>
              <a:rect l="l" t="t" r="r" b="b"/>
              <a:pathLst>
                <a:path w="368852" h="1203960">
                  <a:moveTo>
                    <a:pt x="0" y="0"/>
                  </a:moveTo>
                  <a:lnTo>
                    <a:pt x="368852" y="0"/>
                  </a:lnTo>
                  <a:lnTo>
                    <a:pt x="368852" y="1203960"/>
                  </a:lnTo>
                  <a:lnTo>
                    <a:pt x="0" y="120396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223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155624" y="808394"/>
            <a:ext cx="9976753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CONCLUSIONES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07430" y="3333137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TIEMPO DE INVESTIGACIÓN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07430" y="4127355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LIMPIEZA EN DATOS Y AUDIO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5047445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RESULTADOS SONOROS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5841663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UTILIDAD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6642507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VALORACIÓN DEL PROYECTO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79206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5" y="0"/>
                </a:lnTo>
                <a:lnTo>
                  <a:pt x="2027545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589541" y="5472067"/>
            <a:ext cx="1510891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542437" y="5240576"/>
            <a:ext cx="501082" cy="50108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779206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59451" y="6936353"/>
            <a:ext cx="3467055" cy="484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PLUGIN VST</a:t>
            </a:r>
          </a:p>
        </p:txBody>
      </p:sp>
      <p:sp>
        <p:nvSpPr>
          <p:cNvPr id="11" name="Freeform 11"/>
          <p:cNvSpPr/>
          <p:nvPr/>
        </p:nvSpPr>
        <p:spPr>
          <a:xfrm>
            <a:off x="6267505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7030737" y="5240576"/>
            <a:ext cx="501082" cy="50108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67505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9758062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0521294" y="5240576"/>
            <a:ext cx="501082" cy="50108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58062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21" name="Freeform 21"/>
          <p:cNvSpPr/>
          <p:nvPr/>
        </p:nvSpPr>
        <p:spPr>
          <a:xfrm>
            <a:off x="13248619" y="1920649"/>
            <a:ext cx="2027545" cy="3080525"/>
          </a:xfrm>
          <a:custGeom>
            <a:avLst/>
            <a:gdLst/>
            <a:ahLst/>
            <a:cxnLst/>
            <a:rect l="l" t="t" r="r" b="b"/>
            <a:pathLst>
              <a:path w="2027545" h="3080525">
                <a:moveTo>
                  <a:pt x="0" y="0"/>
                </a:moveTo>
                <a:lnTo>
                  <a:pt x="2027546" y="0"/>
                </a:lnTo>
                <a:lnTo>
                  <a:pt x="2027546" y="3080525"/>
                </a:lnTo>
                <a:lnTo>
                  <a:pt x="0" y="3080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4011851" y="5240576"/>
            <a:ext cx="501082" cy="50108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248619" y="2339199"/>
            <a:ext cx="2027545" cy="1121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41"/>
              </a:lnSpc>
            </a:pPr>
            <a:r>
              <a:rPr lang="en-US" sz="6624" spc="649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93123" y="6529328"/>
            <a:ext cx="2709833" cy="151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3 SONIDOS EN UN MARCO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31979" y="6388347"/>
            <a:ext cx="2709833" cy="202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MODELO PARA ADMITIR VOCES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45598" y="6388347"/>
            <a:ext cx="2709833" cy="2027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3"/>
              </a:lnSpc>
            </a:pPr>
            <a:r>
              <a:rPr lang="en-US" sz="2951" spc="289">
                <a:solidFill>
                  <a:srgbClr val="231F20"/>
                </a:solidFill>
                <a:latin typeface="DM Sans Bold"/>
              </a:rPr>
              <a:t>AGREGAR TUS PROPIOS SONIDOS</a:t>
            </a:r>
          </a:p>
        </p:txBody>
      </p:sp>
      <p:sp>
        <p:nvSpPr>
          <p:cNvPr id="29" name="Freeform 29"/>
          <p:cNvSpPr/>
          <p:nvPr/>
        </p:nvSpPr>
        <p:spPr>
          <a:xfrm rot="-10799999">
            <a:off x="-2729621" y="-7074240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6" y="0"/>
                </a:lnTo>
                <a:lnTo>
                  <a:pt x="7835076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5202614" y="396683"/>
            <a:ext cx="7933917" cy="128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7"/>
              </a:lnSpc>
            </a:pPr>
            <a:r>
              <a:rPr lang="en-US" sz="3751" spc="367">
                <a:solidFill>
                  <a:srgbClr val="231F20"/>
                </a:solidFill>
                <a:latin typeface="DM Sans Bold"/>
              </a:rPr>
              <a:t>FUTURAS LÍNEAS DE DESARROLLO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10580377">
            <a:off x="8390233" y="-10065130"/>
            <a:ext cx="24036383" cy="24664199"/>
          </a:xfrm>
          <a:custGeom>
            <a:avLst/>
            <a:gdLst/>
            <a:ahLst/>
            <a:cxnLst/>
            <a:rect l="l" t="t" r="r" b="b"/>
            <a:pathLst>
              <a:path w="24036383" h="24664199">
                <a:moveTo>
                  <a:pt x="0" y="0"/>
                </a:moveTo>
                <a:lnTo>
                  <a:pt x="24036383" y="0"/>
                </a:lnTo>
                <a:lnTo>
                  <a:pt x="24036383" y="24664199"/>
                </a:lnTo>
                <a:lnTo>
                  <a:pt x="0" y="24664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66039" y="3694297"/>
            <a:ext cx="6346347" cy="4676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¡</a:t>
            </a:r>
            <a:r>
              <a:rPr lang="en-US" sz="9431" u="none" spc="924">
                <a:solidFill>
                  <a:srgbClr val="231F20"/>
                </a:solidFill>
                <a:latin typeface="Oswald Bold"/>
              </a:rPr>
              <a:t>GRACIAS!</a:t>
            </a:r>
          </a:p>
          <a:p>
            <a:pPr marL="0" lvl="0" indent="0">
              <a:lnSpc>
                <a:spcPts val="13015"/>
              </a:lnSpc>
              <a:spcBef>
                <a:spcPct val="0"/>
              </a:spcBef>
            </a:pPr>
            <a:endParaRPr lang="en-US" sz="9431" u="none" spc="924">
              <a:solidFill>
                <a:srgbClr val="231F20"/>
              </a:solidFill>
              <a:latin typeface="Oswald Bold"/>
            </a:endParaRPr>
          </a:p>
          <a:p>
            <a:pPr marL="0" lvl="0" indent="0">
              <a:lnSpc>
                <a:spcPts val="11222"/>
              </a:lnSpc>
              <a:spcBef>
                <a:spcPct val="0"/>
              </a:spcBef>
            </a:pPr>
            <a:r>
              <a:rPr lang="en-US" sz="8132" u="none" spc="796">
                <a:solidFill>
                  <a:srgbClr val="231F20"/>
                </a:solidFill>
                <a:latin typeface="Oswald Bold"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-4254153" y="7476061"/>
            <a:ext cx="11881594" cy="3564478"/>
          </a:xfrm>
          <a:custGeom>
            <a:avLst/>
            <a:gdLst/>
            <a:ahLst/>
            <a:cxnLst/>
            <a:rect l="l" t="t" r="r" b="b"/>
            <a:pathLst>
              <a:path w="11881594" h="3564478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02405" y="2184400"/>
            <a:ext cx="11889888" cy="5997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5"/>
              </a:lnSpc>
            </a:pPr>
            <a:r>
              <a:rPr lang="en-US" sz="4308" spc="422">
                <a:solidFill>
                  <a:srgbClr val="FFFFFF"/>
                </a:solidFill>
                <a:latin typeface="Oswald Bold"/>
              </a:rPr>
              <a:t>¿Y SI PUDIESEMOS MEZCLAR LOS TIMBRES...</a:t>
            </a:r>
          </a:p>
          <a:p>
            <a:pPr algn="just">
              <a:lnSpc>
                <a:spcPts val="5945"/>
              </a:lnSpc>
            </a:pPr>
            <a:r>
              <a:rPr lang="en-US" sz="4308" spc="422">
                <a:solidFill>
                  <a:srgbClr val="FFFFFF"/>
                </a:solidFill>
                <a:latin typeface="Oswald Bold"/>
              </a:rPr>
              <a:t>COMO EN PINTURA SE MEZCLA EL </a:t>
            </a:r>
            <a:r>
              <a:rPr lang="en-US" sz="4308" spc="422">
                <a:solidFill>
                  <a:srgbClr val="7ED957"/>
                </a:solidFill>
                <a:latin typeface="Oswald Bold"/>
              </a:rPr>
              <a:t>COLOR</a:t>
            </a:r>
            <a:r>
              <a:rPr lang="en-US" sz="4308" spc="422">
                <a:solidFill>
                  <a:srgbClr val="FFFFFF"/>
                </a:solidFill>
                <a:latin typeface="Oswald Bold"/>
              </a:rPr>
              <a:t>?</a:t>
            </a:r>
          </a:p>
          <a:p>
            <a:pPr algn="just">
              <a:lnSpc>
                <a:spcPts val="5945"/>
              </a:lnSpc>
            </a:pPr>
            <a:endParaRPr lang="en-US" sz="4308" spc="422">
              <a:solidFill>
                <a:srgbClr val="FFFFFF"/>
              </a:solidFill>
              <a:latin typeface="Oswald Bold"/>
            </a:endParaRPr>
          </a:p>
          <a:p>
            <a:pPr algn="just">
              <a:lnSpc>
                <a:spcPts val="5945"/>
              </a:lnSpc>
            </a:pPr>
            <a:r>
              <a:rPr lang="en-US" sz="4308" spc="422">
                <a:solidFill>
                  <a:srgbClr val="FFFFFF"/>
                </a:solidFill>
                <a:latin typeface="Oswald Bold"/>
              </a:rPr>
              <a:t>¿Y SI EXISTIESE UN ESPACIO DONDE PUDIESEMOS </a:t>
            </a:r>
            <a:r>
              <a:rPr lang="en-US" sz="4308" spc="422">
                <a:solidFill>
                  <a:srgbClr val="FFDE59"/>
                </a:solidFill>
                <a:latin typeface="Oswald Bold"/>
              </a:rPr>
              <a:t>VIAJAR A TRAVÉS DE LOS TIMBRES</a:t>
            </a:r>
            <a:r>
              <a:rPr lang="en-US" sz="4308" spc="422">
                <a:solidFill>
                  <a:srgbClr val="FFFFFF"/>
                </a:solidFill>
                <a:latin typeface="Oswald Bold"/>
              </a:rPr>
              <a:t> Y SELECCIONARLOS?</a:t>
            </a:r>
          </a:p>
          <a:p>
            <a:pPr algn="just">
              <a:lnSpc>
                <a:spcPts val="5945"/>
              </a:lnSpc>
            </a:pPr>
            <a:endParaRPr lang="en-US" sz="4308" spc="422">
              <a:solidFill>
                <a:srgbClr val="FFFFFF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06999" y="2981747"/>
            <a:ext cx="3474003" cy="647719"/>
            <a:chOff x="0" y="0"/>
            <a:chExt cx="914964" cy="170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Dataset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176364">
            <a:off x="-4176900" y="740986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21266" y="603757"/>
            <a:ext cx="926852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231F20"/>
                </a:solidFill>
                <a:latin typeface="Oswald Bold"/>
              </a:rPr>
              <a:t>PREPROCESADO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3548" y="4400991"/>
            <a:ext cx="3360904" cy="2289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6"/>
              </a:lnSpc>
              <a:spcBef>
                <a:spcPct val="0"/>
              </a:spcBef>
            </a:pPr>
            <a:r>
              <a:rPr lang="en-US" sz="4410" spc="432">
                <a:solidFill>
                  <a:srgbClr val="231F20"/>
                </a:solidFill>
                <a:latin typeface="DM Sans"/>
              </a:rPr>
              <a:t>Nsynth de Google Magenta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84265" y="2382877"/>
            <a:ext cx="3474003" cy="647719"/>
            <a:chOff x="0" y="0"/>
            <a:chExt cx="914964" cy="170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Espectrograma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176364">
            <a:off x="-4176900" y="740986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830401" y="2981747"/>
            <a:ext cx="8428899" cy="6646706"/>
          </a:xfrm>
          <a:custGeom>
            <a:avLst/>
            <a:gdLst/>
            <a:ahLst/>
            <a:cxnLst/>
            <a:rect l="l" t="t" r="r" b="b"/>
            <a:pathLst>
              <a:path w="8428899" h="6646706">
                <a:moveTo>
                  <a:pt x="0" y="0"/>
                </a:moveTo>
                <a:lnTo>
                  <a:pt x="8428899" y="0"/>
                </a:lnTo>
                <a:lnTo>
                  <a:pt x="8428899" y="6646706"/>
                </a:lnTo>
                <a:lnTo>
                  <a:pt x="0" y="66467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990080" y="460216"/>
            <a:ext cx="926852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231F20"/>
                </a:solidFill>
                <a:latin typeface="Oswald Bold"/>
              </a:rPr>
              <a:t>PREPROCESADO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5203" y="3554471"/>
            <a:ext cx="6272127" cy="4524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16"/>
              </a:lnSpc>
            </a:pPr>
            <a:r>
              <a:rPr lang="en-US" sz="2910" spc="285">
                <a:solidFill>
                  <a:srgbClr val="231F20"/>
                </a:solidFill>
                <a:latin typeface="DM Sans"/>
              </a:rPr>
              <a:t>A través de la librería librosa</a:t>
            </a:r>
          </a:p>
          <a:p>
            <a:pPr algn="ctr">
              <a:lnSpc>
                <a:spcPts val="4016"/>
              </a:lnSpc>
            </a:pPr>
            <a:r>
              <a:rPr lang="en-US" sz="2910" spc="285">
                <a:solidFill>
                  <a:srgbClr val="231F20"/>
                </a:solidFill>
                <a:latin typeface="DM Sans"/>
              </a:rPr>
              <a:t>pasaremos de audio a</a:t>
            </a:r>
          </a:p>
          <a:p>
            <a:pPr algn="ctr">
              <a:lnSpc>
                <a:spcPts val="4016"/>
              </a:lnSpc>
            </a:pPr>
            <a:r>
              <a:rPr lang="en-US" sz="2910" spc="285">
                <a:solidFill>
                  <a:srgbClr val="231F20"/>
                </a:solidFill>
                <a:latin typeface="DM Sans Bold"/>
              </a:rPr>
              <a:t>Log spectrogram:</a:t>
            </a:r>
          </a:p>
          <a:p>
            <a:pPr algn="ctr">
              <a:lnSpc>
                <a:spcPts val="4016"/>
              </a:lnSpc>
            </a:pPr>
            <a:endParaRPr lang="en-US" sz="2910" spc="285">
              <a:solidFill>
                <a:srgbClr val="231F20"/>
              </a:solidFill>
              <a:latin typeface="DM Sans Bold"/>
            </a:endParaRPr>
          </a:p>
          <a:p>
            <a:pPr algn="ctr">
              <a:lnSpc>
                <a:spcPts val="4016"/>
              </a:lnSpc>
            </a:pPr>
            <a:r>
              <a:rPr lang="en-US" sz="2910" spc="285">
                <a:solidFill>
                  <a:srgbClr val="231F20"/>
                </a:solidFill>
                <a:latin typeface="DM Sans"/>
              </a:rPr>
              <a:t>1. STFT (freq-tiempo-amp)</a:t>
            </a:r>
          </a:p>
          <a:p>
            <a:pPr algn="ctr">
              <a:lnSpc>
                <a:spcPts val="4016"/>
              </a:lnSpc>
            </a:pPr>
            <a:r>
              <a:rPr lang="en-US" sz="2910" spc="285">
                <a:solidFill>
                  <a:srgbClr val="231F20"/>
                </a:solidFill>
                <a:latin typeface="DM Sans"/>
              </a:rPr>
              <a:t>2. Pasamos de amplitud a Dbs (log)</a:t>
            </a:r>
          </a:p>
          <a:p>
            <a:pPr algn="ctr">
              <a:lnSpc>
                <a:spcPts val="4016"/>
              </a:lnSpc>
            </a:pPr>
            <a:endParaRPr lang="en-US" sz="2910" spc="285">
              <a:solidFill>
                <a:srgbClr val="231F20"/>
              </a:solidFill>
              <a:latin typeface="DM Sans"/>
            </a:endParaRPr>
          </a:p>
          <a:p>
            <a:pPr marL="0" lvl="0" indent="0" algn="ctr">
              <a:lnSpc>
                <a:spcPts val="4016"/>
              </a:lnSpc>
              <a:spcBef>
                <a:spcPct val="0"/>
              </a:spcBef>
            </a:pPr>
            <a:endParaRPr lang="en-US" sz="2910" spc="285">
              <a:solidFill>
                <a:srgbClr val="231F20"/>
              </a:solidFill>
              <a:latin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06999" y="2562193"/>
            <a:ext cx="3474003" cy="647719"/>
            <a:chOff x="0" y="0"/>
            <a:chExt cx="914964" cy="170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14964" cy="170593"/>
            </a:xfrm>
            <a:custGeom>
              <a:avLst/>
              <a:gdLst/>
              <a:ahLst/>
              <a:cxnLst/>
              <a:rect l="l" t="t" r="r" b="b"/>
              <a:pathLst>
                <a:path w="914964" h="170593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Normalización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176364">
            <a:off x="-4176900" y="740986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90080" y="460216"/>
            <a:ext cx="9268523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231F20"/>
                </a:solidFill>
                <a:latin typeface="Oswald Bold"/>
              </a:rPr>
              <a:t>PREPROCESADO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3548" y="3901428"/>
            <a:ext cx="3360904" cy="1482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48"/>
              </a:lnSpc>
            </a:pPr>
            <a:r>
              <a:rPr lang="en-US" sz="4310" spc="422">
                <a:solidFill>
                  <a:srgbClr val="231F20"/>
                </a:solidFill>
                <a:latin typeface="DM Sans"/>
              </a:rPr>
              <a:t>Min Max</a:t>
            </a:r>
          </a:p>
          <a:p>
            <a:pPr marL="0" lvl="0" indent="0" algn="ctr">
              <a:lnSpc>
                <a:spcPts val="5948"/>
              </a:lnSpc>
              <a:spcBef>
                <a:spcPct val="0"/>
              </a:spcBef>
            </a:pPr>
            <a:r>
              <a:rPr lang="en-US" sz="4310" spc="422">
                <a:solidFill>
                  <a:srgbClr val="231F20"/>
                </a:solidFill>
                <a:latin typeface="DM Sans"/>
              </a:rPr>
              <a:t>(Escalado)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030088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415389" y="2782008"/>
            <a:ext cx="12995607" cy="4376810"/>
          </a:xfrm>
          <a:custGeom>
            <a:avLst/>
            <a:gdLst/>
            <a:ahLst/>
            <a:cxnLst/>
            <a:rect l="l" t="t" r="r" b="b"/>
            <a:pathLst>
              <a:path w="12995607" h="4376810">
                <a:moveTo>
                  <a:pt x="0" y="0"/>
                </a:moveTo>
                <a:lnTo>
                  <a:pt x="12995607" y="0"/>
                </a:lnTo>
                <a:lnTo>
                  <a:pt x="12995607" y="4376810"/>
                </a:lnTo>
                <a:lnTo>
                  <a:pt x="0" y="43768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520" r="-2040" b="-37904"/>
            </a:stretch>
          </a:blipFill>
        </p:spPr>
      </p:sp>
      <p:sp>
        <p:nvSpPr>
          <p:cNvPr id="4" name="Freeform 4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722143" y="2782008"/>
            <a:ext cx="10146242" cy="4376810"/>
          </a:xfrm>
          <a:custGeom>
            <a:avLst/>
            <a:gdLst/>
            <a:ahLst/>
            <a:cxnLst/>
            <a:rect l="l" t="t" r="r" b="b"/>
            <a:pathLst>
              <a:path w="10146242" h="4376810">
                <a:moveTo>
                  <a:pt x="0" y="0"/>
                </a:moveTo>
                <a:lnTo>
                  <a:pt x="10146242" y="0"/>
                </a:lnTo>
                <a:lnTo>
                  <a:pt x="10146242" y="4376810"/>
                </a:lnTo>
                <a:lnTo>
                  <a:pt x="0" y="437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755125" y="3299651"/>
            <a:ext cx="2871792" cy="2264585"/>
          </a:xfrm>
          <a:custGeom>
            <a:avLst/>
            <a:gdLst/>
            <a:ahLst/>
            <a:cxnLst/>
            <a:rect l="l" t="t" r="r" b="b"/>
            <a:pathLst>
              <a:path w="2871792" h="2264585">
                <a:moveTo>
                  <a:pt x="0" y="0"/>
                </a:moveTo>
                <a:lnTo>
                  <a:pt x="2871792" y="0"/>
                </a:lnTo>
                <a:lnTo>
                  <a:pt x="2871792" y="2264585"/>
                </a:lnTo>
                <a:lnTo>
                  <a:pt x="0" y="226458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86928" y="3117922"/>
            <a:ext cx="3324067" cy="2502014"/>
          </a:xfrm>
          <a:custGeom>
            <a:avLst/>
            <a:gdLst/>
            <a:ahLst/>
            <a:cxnLst/>
            <a:rect l="l" t="t" r="r" b="b"/>
            <a:pathLst>
              <a:path w="3324067" h="2502014">
                <a:moveTo>
                  <a:pt x="0" y="0"/>
                </a:moveTo>
                <a:lnTo>
                  <a:pt x="3324068" y="0"/>
                </a:lnTo>
                <a:lnTo>
                  <a:pt x="3324068" y="2502014"/>
                </a:lnTo>
                <a:lnTo>
                  <a:pt x="0" y="25020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8" r="-68" b="-490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71700" y="3860353"/>
            <a:ext cx="1314000" cy="1143180"/>
          </a:xfrm>
          <a:custGeom>
            <a:avLst/>
            <a:gdLst/>
            <a:ahLst/>
            <a:cxnLst/>
            <a:rect l="l" t="t" r="r" b="b"/>
            <a:pathLst>
              <a:path w="1314000" h="1143180">
                <a:moveTo>
                  <a:pt x="0" y="0"/>
                </a:moveTo>
                <a:lnTo>
                  <a:pt x="1314000" y="0"/>
                </a:lnTo>
                <a:lnTo>
                  <a:pt x="1314000" y="1143181"/>
                </a:lnTo>
                <a:lnTo>
                  <a:pt x="0" y="11431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394319" y="3838200"/>
            <a:ext cx="1364927" cy="1187487"/>
          </a:xfrm>
          <a:custGeom>
            <a:avLst/>
            <a:gdLst/>
            <a:ahLst/>
            <a:cxnLst/>
            <a:rect l="l" t="t" r="r" b="b"/>
            <a:pathLst>
              <a:path w="1364927" h="1187487">
                <a:moveTo>
                  <a:pt x="0" y="0"/>
                </a:moveTo>
                <a:lnTo>
                  <a:pt x="1364928" y="0"/>
                </a:lnTo>
                <a:lnTo>
                  <a:pt x="1364928" y="1187487"/>
                </a:lnTo>
                <a:lnTo>
                  <a:pt x="0" y="11874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685700" y="4431943"/>
            <a:ext cx="1069425" cy="0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>
            <a:off x="15300720" y="4431943"/>
            <a:ext cx="1093599" cy="0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TextBox 12"/>
          <p:cNvSpPr txBox="1"/>
          <p:nvPr/>
        </p:nvSpPr>
        <p:spPr>
          <a:xfrm>
            <a:off x="5435529" y="185978"/>
            <a:ext cx="7416941" cy="153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33"/>
              </a:lnSpc>
            </a:pPr>
            <a:r>
              <a:rPr lang="en-US" sz="9081" spc="890">
                <a:solidFill>
                  <a:srgbClr val="231F20"/>
                </a:solidFill>
                <a:latin typeface="Oswald Bold"/>
              </a:rPr>
              <a:t>MODELO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2496594" y="2065527"/>
            <a:ext cx="7416941" cy="1366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</a:pPr>
            <a:r>
              <a:rPr lang="en-US" sz="3982" spc="390">
                <a:solidFill>
                  <a:srgbClr val="231F20"/>
                </a:solidFill>
                <a:latin typeface="Oswald Bold"/>
              </a:rPr>
              <a:t>Audio </a:t>
            </a:r>
          </a:p>
          <a:p>
            <a:pPr algn="ctr">
              <a:lnSpc>
                <a:spcPts val="5495"/>
              </a:lnSpc>
            </a:pPr>
            <a:r>
              <a:rPr lang="en-US" sz="3982" spc="390">
                <a:solidFill>
                  <a:srgbClr val="231F20"/>
                </a:solidFill>
                <a:latin typeface="Oswald Bold"/>
              </a:rPr>
              <a:t>original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05154" y="2029303"/>
            <a:ext cx="7416941" cy="1214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5"/>
              </a:lnSpc>
            </a:pPr>
            <a:r>
              <a:rPr lang="en-US" sz="3982" spc="390">
                <a:solidFill>
                  <a:srgbClr val="231F20"/>
                </a:solidFill>
                <a:latin typeface="Oswald Bold"/>
              </a:rPr>
              <a:t>Audio </a:t>
            </a:r>
          </a:p>
          <a:p>
            <a:pPr algn="ctr">
              <a:lnSpc>
                <a:spcPts val="4253"/>
              </a:lnSpc>
            </a:pPr>
            <a:r>
              <a:rPr lang="en-US" sz="3082" spc="302">
                <a:solidFill>
                  <a:srgbClr val="231F20"/>
                </a:solidFill>
                <a:latin typeface="Oswald Bold"/>
              </a:rPr>
              <a:t>reconstruido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231353" y="7392340"/>
            <a:ext cx="7416941" cy="261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7"/>
              </a:lnSpc>
            </a:pPr>
            <a:r>
              <a:rPr lang="en-US" sz="4382" spc="429">
                <a:solidFill>
                  <a:srgbClr val="231F20"/>
                </a:solidFill>
                <a:latin typeface="Oswald Bold"/>
              </a:rPr>
              <a:t>VAE</a:t>
            </a:r>
          </a:p>
          <a:p>
            <a:pPr algn="ctr">
              <a:lnSpc>
                <a:spcPts val="4529"/>
              </a:lnSpc>
            </a:pPr>
            <a:r>
              <a:rPr lang="en-US" sz="3282" spc="321">
                <a:solidFill>
                  <a:srgbClr val="231F20"/>
                </a:solidFill>
                <a:latin typeface="Oswald Bold"/>
              </a:rPr>
              <a:t>CONVOLUCIÓN + DECONVOLUCIÓN</a:t>
            </a:r>
          </a:p>
          <a:p>
            <a:pPr algn="ctr">
              <a:lnSpc>
                <a:spcPts val="2459"/>
              </a:lnSpc>
            </a:pPr>
            <a:r>
              <a:rPr lang="en-US" sz="1782" spc="174">
                <a:solidFill>
                  <a:srgbClr val="231F20"/>
                </a:solidFill>
                <a:latin typeface="Oswald Bold"/>
              </a:rPr>
              <a:t>AUTOENCODERS + DIVERGENCIA DE KULLBACK-LEIBLER + REPARAMETRIZACIÓN</a:t>
            </a:r>
          </a:p>
          <a:p>
            <a:pPr algn="ctr">
              <a:lnSpc>
                <a:spcPts val="2459"/>
              </a:lnSpc>
            </a:pPr>
            <a:r>
              <a:rPr lang="en-US" sz="1782" spc="174">
                <a:solidFill>
                  <a:srgbClr val="231F20"/>
                </a:solidFill>
                <a:latin typeface="Oswald Bold"/>
              </a:rPr>
              <a:t>...</a:t>
            </a:r>
          </a:p>
          <a:p>
            <a:pPr algn="ctr">
              <a:lnSpc>
                <a:spcPts val="2873"/>
              </a:lnSpc>
            </a:pPr>
            <a:endParaRPr lang="en-US" sz="1782" spc="174">
              <a:solidFill>
                <a:srgbClr val="231F20"/>
              </a:solidFill>
              <a:latin typeface="Oswald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94552" y="2424221"/>
            <a:ext cx="13497513" cy="5490619"/>
          </a:xfrm>
          <a:custGeom>
            <a:avLst/>
            <a:gdLst/>
            <a:ahLst/>
            <a:cxnLst/>
            <a:rect l="l" t="t" r="r" b="b"/>
            <a:pathLst>
              <a:path w="13497513" h="5490619">
                <a:moveTo>
                  <a:pt x="0" y="0"/>
                </a:moveTo>
                <a:lnTo>
                  <a:pt x="13497513" y="0"/>
                </a:lnTo>
                <a:lnTo>
                  <a:pt x="13497513" y="5490618"/>
                </a:lnTo>
                <a:lnTo>
                  <a:pt x="0" y="5490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7740" t="-38299" r="-18016" b="-4942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52286" y="2659242"/>
            <a:ext cx="12183429" cy="5255597"/>
          </a:xfrm>
          <a:custGeom>
            <a:avLst/>
            <a:gdLst/>
            <a:ahLst/>
            <a:cxnLst/>
            <a:rect l="l" t="t" r="r" b="b"/>
            <a:pathLst>
              <a:path w="12183429" h="5255597">
                <a:moveTo>
                  <a:pt x="0" y="0"/>
                </a:moveTo>
                <a:lnTo>
                  <a:pt x="12183428" y="0"/>
                </a:lnTo>
                <a:lnTo>
                  <a:pt x="12183428" y="5255597"/>
                </a:lnTo>
                <a:lnTo>
                  <a:pt x="0" y="52555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63161" y="3684215"/>
            <a:ext cx="1961678" cy="1961678"/>
          </a:xfrm>
          <a:custGeom>
            <a:avLst/>
            <a:gdLst/>
            <a:ahLst/>
            <a:cxnLst/>
            <a:rect l="l" t="t" r="r" b="b"/>
            <a:pathLst>
              <a:path w="1961678" h="1961678">
                <a:moveTo>
                  <a:pt x="0" y="0"/>
                </a:moveTo>
                <a:lnTo>
                  <a:pt x="1961678" y="0"/>
                </a:lnTo>
                <a:lnTo>
                  <a:pt x="1961678" y="1961678"/>
                </a:lnTo>
                <a:lnTo>
                  <a:pt x="0" y="19616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62062" y="166928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MODELO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7388035" y="6052615"/>
            <a:ext cx="1284419" cy="2559788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9" name="Freeform 9"/>
          <p:cNvSpPr/>
          <p:nvPr/>
        </p:nvSpPr>
        <p:spPr>
          <a:xfrm>
            <a:off x="16958865" y="4099554"/>
            <a:ext cx="1364927" cy="1187487"/>
          </a:xfrm>
          <a:custGeom>
            <a:avLst/>
            <a:gdLst/>
            <a:ahLst/>
            <a:cxnLst/>
            <a:rect l="l" t="t" r="r" b="b"/>
            <a:pathLst>
              <a:path w="1364927" h="1187487">
                <a:moveTo>
                  <a:pt x="0" y="0"/>
                </a:moveTo>
                <a:lnTo>
                  <a:pt x="1364928" y="0"/>
                </a:lnTo>
                <a:lnTo>
                  <a:pt x="1364928" y="1187487"/>
                </a:lnTo>
                <a:lnTo>
                  <a:pt x="0" y="11874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15687268" y="4457901"/>
            <a:ext cx="1271597" cy="235397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Freeform 11"/>
          <p:cNvSpPr/>
          <p:nvPr/>
        </p:nvSpPr>
        <p:spPr>
          <a:xfrm>
            <a:off x="2394552" y="3307725"/>
            <a:ext cx="2836800" cy="2647322"/>
          </a:xfrm>
          <a:custGeom>
            <a:avLst/>
            <a:gdLst/>
            <a:ahLst/>
            <a:cxnLst/>
            <a:rect l="l" t="t" r="r" b="b"/>
            <a:pathLst>
              <a:path w="2836800" h="2647322">
                <a:moveTo>
                  <a:pt x="0" y="0"/>
                </a:moveTo>
                <a:lnTo>
                  <a:pt x="2836801" y="0"/>
                </a:lnTo>
                <a:lnTo>
                  <a:pt x="2836801" y="2647321"/>
                </a:lnTo>
                <a:lnTo>
                  <a:pt x="0" y="26473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18342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0312" y="4093464"/>
            <a:ext cx="1314000" cy="1143180"/>
          </a:xfrm>
          <a:custGeom>
            <a:avLst/>
            <a:gdLst/>
            <a:ahLst/>
            <a:cxnLst/>
            <a:rect l="l" t="t" r="r" b="b"/>
            <a:pathLst>
              <a:path w="1314000" h="1143180">
                <a:moveTo>
                  <a:pt x="0" y="0"/>
                </a:moveTo>
                <a:lnTo>
                  <a:pt x="1314000" y="0"/>
                </a:lnTo>
                <a:lnTo>
                  <a:pt x="1314000" y="1143180"/>
                </a:lnTo>
                <a:lnTo>
                  <a:pt x="0" y="11431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 flipV="1">
            <a:off x="1494312" y="4631385"/>
            <a:ext cx="900240" cy="33669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Freeform 14"/>
          <p:cNvSpPr/>
          <p:nvPr/>
        </p:nvSpPr>
        <p:spPr>
          <a:xfrm>
            <a:off x="12646766" y="3289657"/>
            <a:ext cx="3245299" cy="2717124"/>
          </a:xfrm>
          <a:custGeom>
            <a:avLst/>
            <a:gdLst/>
            <a:ahLst/>
            <a:cxnLst/>
            <a:rect l="l" t="t" r="r" b="b"/>
            <a:pathLst>
              <a:path w="3245299" h="2717124">
                <a:moveTo>
                  <a:pt x="0" y="0"/>
                </a:moveTo>
                <a:lnTo>
                  <a:pt x="3245299" y="0"/>
                </a:lnTo>
                <a:lnTo>
                  <a:pt x="3245299" y="2717125"/>
                </a:lnTo>
                <a:lnTo>
                  <a:pt x="0" y="27171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4300" r="-1873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163161" y="3684215"/>
            <a:ext cx="1961678" cy="1961678"/>
          </a:xfrm>
          <a:custGeom>
            <a:avLst/>
            <a:gdLst/>
            <a:ahLst/>
            <a:cxnLst/>
            <a:rect l="l" t="t" r="r" b="b"/>
            <a:pathLst>
              <a:path w="1961678" h="1961678">
                <a:moveTo>
                  <a:pt x="0" y="0"/>
                </a:moveTo>
                <a:lnTo>
                  <a:pt x="1961678" y="0"/>
                </a:lnTo>
                <a:lnTo>
                  <a:pt x="1961678" y="1961678"/>
                </a:lnTo>
                <a:lnTo>
                  <a:pt x="0" y="19616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 flipV="1">
            <a:off x="7388035" y="6052615"/>
            <a:ext cx="1284419" cy="2559788"/>
          </a:xfrm>
          <a:prstGeom prst="line">
            <a:avLst/>
          </a:prstGeom>
          <a:ln w="123825" cap="flat">
            <a:solidFill>
              <a:srgbClr val="FF3131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6" name="Freeform 6"/>
          <p:cNvSpPr/>
          <p:nvPr/>
        </p:nvSpPr>
        <p:spPr>
          <a:xfrm>
            <a:off x="3563285" y="1163592"/>
            <a:ext cx="11161430" cy="7959815"/>
          </a:xfrm>
          <a:custGeom>
            <a:avLst/>
            <a:gdLst/>
            <a:ahLst/>
            <a:cxnLst/>
            <a:rect l="l" t="t" r="r" b="b"/>
            <a:pathLst>
              <a:path w="11161430" h="7959815">
                <a:moveTo>
                  <a:pt x="0" y="0"/>
                </a:moveTo>
                <a:lnTo>
                  <a:pt x="11161430" y="0"/>
                </a:lnTo>
                <a:lnTo>
                  <a:pt x="11161430" y="7959816"/>
                </a:lnTo>
                <a:lnTo>
                  <a:pt x="0" y="79598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284</Words>
  <Application>Microsoft Macintosh PowerPoint</Application>
  <PresentationFormat>Personalizado</PresentationFormat>
  <Paragraphs>98</Paragraphs>
  <Slides>22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Calibri</vt:lpstr>
      <vt:lpstr>Arial</vt:lpstr>
      <vt:lpstr>DM Sans Bold</vt:lpstr>
      <vt:lpstr>Oswald Bold Italics</vt:lpstr>
      <vt:lpstr>Montserrat Classic Bold</vt:lpstr>
      <vt:lpstr>Oswald Bold</vt:lpstr>
      <vt:lpstr>DM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Presentacion propuesta de marketing minimalista moderno gris</dc:title>
  <cp:lastModifiedBy>MANUEL LALLANA BABILONI</cp:lastModifiedBy>
  <cp:revision>2</cp:revision>
  <dcterms:created xsi:type="dcterms:W3CDTF">2006-08-16T00:00:00Z</dcterms:created>
  <dcterms:modified xsi:type="dcterms:W3CDTF">2023-10-24T19:42:50Z</dcterms:modified>
  <dc:identifier>DAFyMU5iIr8</dc:identifier>
</cp:coreProperties>
</file>